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1" r:id="rId2"/>
    <p:sldId id="282" r:id="rId3"/>
    <p:sldId id="294" r:id="rId4"/>
    <p:sldId id="284" r:id="rId5"/>
    <p:sldId id="285" r:id="rId6"/>
    <p:sldId id="286" r:id="rId7"/>
    <p:sldId id="287" r:id="rId8"/>
    <p:sldId id="288" r:id="rId9"/>
    <p:sldId id="293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031B7F-0AF2-4931-B251-5907ED27C4E9}" v="1" dt="2025-03-23T06:29:02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72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76968-EDA6-4BD8-9724-D001AB7B40EF}" type="datetimeFigureOut">
              <a:rPr kumimoji="1" lang="ja-JP" altLang="en-US" smtClean="0"/>
              <a:t>2025/3/23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7CD35-347B-4D33-A146-CA3CD103C6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673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69989-EB00-4EE7-BCB5-25BDC5BB29F8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084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7CD35-347B-4D33-A146-CA3CD103C66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040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7CD35-347B-4D33-A146-CA3CD103C66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928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直線​​コネクタ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​​コネクタ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​​コネクタ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​​コネクタ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​​コネクタ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​​コネクタ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​​コネクタ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​​コネクタ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​​コネクタ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​​コネクタ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​​コネクタ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​​コネクタ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​​コネクタ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​​コネクタ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​​コネクタ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グループ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直線​​コネクタ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​​コネクタ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​​コネクタ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​​コネクタ(S)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​​コネクタ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グループ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直線​​コネクタ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​​コネクタ(S)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​​コネクタ(S)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​​コネクタ(S)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​​コネクタ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直線​​コネクタ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​​コネクタ(S)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​​コネクタ(S)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​​コネクタ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​​コネクタ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グループ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直線コネクタ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​​コネクタ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​​コネクタ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​​コネクタ(S)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​​コネクタ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グループ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直線​​コネクタ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​​コネクタ(S)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​​コネクタ(S)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​​コネクタ(S)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​​コネクタ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直線​​コネクタ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​​コネクタ(S)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​​コネクタ(S)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​​コネクタ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  <p:cxnSp>
        <p:nvCxnSpPr>
          <p:cNvPr id="58" name="直線​​コネクタ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72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F5401F-9999-454F-9A7B-F9B89ED9C91A}" type="datetime4">
              <a:rPr lang="ja-JP" altLang="en-US" smtClean="0"/>
              <a:t>2025年3月23日</a:t>
            </a:fld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9360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5399" y="489856"/>
            <a:ext cx="7587344" cy="5301343"/>
          </a:xfrm>
        </p:spPr>
        <p:txBody>
          <a:bodyPr vert="eaVert" rtlCol="0"/>
          <a:lstStyle/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5442DE-D790-4AF6-98D1-6BB366851DDC}" type="datetime4">
              <a:rPr lang="ja-JP" altLang="en-US" smtClean="0"/>
              <a:t>2025年3月23日</a:t>
            </a:fld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8864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D23076-6C35-4239-BC7E-18BC21FEEE34}" type="datetime4">
              <a:rPr lang="ja-JP" altLang="en-US" smtClean="0"/>
              <a:t>2025年3月23日</a:t>
            </a:fld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5806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直線​​コネクタ(S)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​​コネクタ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​​コネクタ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​​コネクタ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​​コネクタ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​​コネクタ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​​コネクタ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​​コネクタ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​​コネクタ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​​コネクタ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​​コネクタ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​​コネクタ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​​コネクタ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​​コネクタ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​​コネクタ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グループ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直線​​コネクタ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​​コネクタ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​​コネクタ(S)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​​コネクタ(S)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​​コネクタ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グループ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直線​​コネクタ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​​コネクタ(S)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​​コネクタ(S)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​​コネクタ(S)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​​コネクタ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直線​​コネクタ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​​コネクタ(S)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​​コネクタ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​​コネクタ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​​コネクタ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グループ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直線コネクタ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​​コネクタ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​​コネクタ(S)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​​コネクタ(S)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​​コネクタ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グループ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直線​​コネクタ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​​コネクタ(S)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​​コネクタ(S)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​​コネクタ(S)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​​コネクタ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直線​​コネクタ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​​コネクタ(S)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​​コネクタ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​​コネクタ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cxnSp>
        <p:nvCxnSpPr>
          <p:cNvPr id="58" name="直線​​コネクタ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205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F484AD-21EA-4628-86BB-EA326AE28F68}" type="datetime4">
              <a:rPr lang="ja-JP" altLang="en-US" smtClean="0"/>
              <a:t>2025年3月23日</a:t>
            </a:fld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7343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818A72-7BCB-4800-828E-D7E851401F62}" type="datetime4">
              <a:rPr lang="ja-JP" altLang="en-US" smtClean="0"/>
              <a:t>2025年3月23日</a:t>
            </a:fld>
            <a:endParaRPr 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5196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130545-DC52-4BAC-BC78-237D4702162D}" type="datetime4">
              <a:rPr lang="ja-JP" altLang="en-US" smtClean="0"/>
              <a:t>2025年3月23日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4876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グループ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直線​​コネクタ(S)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​​コネクタ(S)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線​​コネクタ(S)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線​​コネクタ(S)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線​​コネクタ(S)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線​​コネクタ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線​​コネクタ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線​​コネクタ(S)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線​​コネクタ(S)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線​​コネクタ(S)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​​コネクタ(S)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線​​コネクタ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線​​コネクタ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線​​コネクタ(S)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線​​コネクタ(S)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線​​コネクタ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グループ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直線​​コネクタ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直線​​コネクタ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直線​​コネクタ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線​​コネクタ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線​​コネクタ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グループ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直線​​コネクタ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直線​​コネクタ(S)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直線​​コネクタ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直線​​コネクタ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直線​​コネクタ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直線​​コネクタ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線​​コネクタ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線​​コネクタ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線​​コネクタ(S)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直線​​コネクタ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グループ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直線​​コネクタ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線​​コネクタ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直線​​コネクタ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線​​コネクタ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線​​コネクタ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グループ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直線​​コネクタ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直線​​コネクタ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直線​​コネクタ(S)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直線​​コネクタ(S)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直線​​コネクタ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直線​​コネクタ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線​​コネクタ(S)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線​​コネクタ(S)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線​​コネクタ(S)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線​​コネクタ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フッター プレースホルダー 2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212" name="日付プレースホルダー 2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E75A9F-D334-4A20-83DC-80F1FE2C6ED9}" type="datetime4">
              <a:rPr lang="ja-JP" altLang="en-US" smtClean="0"/>
              <a:t>2025年3月23日</a:t>
            </a:fld>
            <a:endParaRPr lang="en-US"/>
          </a:p>
        </p:txBody>
      </p:sp>
      <p:sp>
        <p:nvSpPr>
          <p:cNvPr id="214" name="スライド番号プレースホルダー 2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2600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直線​​コネクタ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​​コネクタ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​​コネクタ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​​コネクタ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​​コネクタ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​​コネクタ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​​コネクタ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​​コネクタ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​​コネクタ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​​コネクタ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​​コネクタ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​​コネクタ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​​コネクタ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​​コネクタ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​​コネクタ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グループ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直線​​コネクタ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​​コネクタ(S)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​​コネクタ(S)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​​コネクタ(S)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​​コネクタ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グループ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直線​​コネクタ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​​コネクタ(S)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​​コネクタ(S)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線​​コネクタ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線​​コネクタ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直線​​コネクタ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​​コネクタ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​​コネクタ(S)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​​コネクタ(S)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​​コネクタ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グループ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直線​​コネクタ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​​コネクタ(S)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​​コネクタ(S)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​​コネクタ(S)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​​コネクタ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グループ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直線​​コネクタ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​​コネクタ(S)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​​コネクタ(S)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​​コネクタ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線​​コネクタ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直線​​コネクタ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​​コネクタ(S)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​​コネクタ(S)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​​コネクタ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長方形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cxnSp>
        <p:nvCxnSpPr>
          <p:cNvPr id="60" name="直線​​コネクタ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156F9F9B-6ABB-4874-AC08-5F1C82329193}" type="datetime4">
              <a:rPr lang="ja-JP" altLang="en-US" smtClean="0"/>
              <a:t>2025年3月23日</a:t>
            </a:fld>
            <a:endParaRPr 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4088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直線コネクタ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​​コネクタ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​​コネクタ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​​コネクタ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​​コネクタ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​​コネクタ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​​コネクタ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​​コネクタ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​​コネクタ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​​コネクタ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​​コネクタ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​​コネクタ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​​コネクタ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​​コネクタ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​​コネクタ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​​コネクタ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グループ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直線​​コネクタ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​​コネクタ(S)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​​コネクタ(S)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​​コネクタ(S)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​​コネクタ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グループ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直線​​コネクタ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​​コネクタ(S)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​​コネクタ(S)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​​コネクタ(S)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線​​コネクタ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直線​​コネクタ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​​コネクタ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​​コネクタ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​​コネクタ(S)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​​コネクタ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グループ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直線​​コネクタ(S)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​​コネクタ(S)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​​コネクタ(S)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​​コネクタ(S)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​​コネクタ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グループ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直線​​コネクタ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​​コネクタ(S)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​​コネクタ(S)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​​コネクタ(S)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​​コネクタ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直線​​コネクタ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​​コネクタ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​​コネクタ(S)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​​コネクタ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長方形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/>
          </a:p>
        </p:txBody>
      </p:sp>
      <p:cxnSp>
        <p:nvCxnSpPr>
          <p:cNvPr id="59" name="直線​​コネクタ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図プレースホルダー 2" descr="画像を追加する空のプレースホルダー。プレースホルダーをクリックし、追加する画像を選択します。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4365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グループ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直線​​コネクタ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​​コネクタ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​​コネクタ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​​コネクタ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​​コネクタ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​​コネクタ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​​コネクタ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​​コネクタ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​​コネクタ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​​コネクタ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​​コネクタ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​​コネクタ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​​コネクタ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​​コネクタ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​​コネクタ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​​コネクタ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グループ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直線​​コネクタ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​​コネクタ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線​​コネクタ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​​コネクタ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線​​コネクタ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グループ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直線​​コネクタ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線​​コネクタ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線​​コネクタ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線​​コネクタ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線​​コネクタ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直線​​コネクタ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​​コネクタ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​​コネクタ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​​コネクタ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線​​コネクタ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グループ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直線​​コネクタ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​​コネクタ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​​コネクタ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​​コネクタ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​​コネクタ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グループ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直線​​コネクタ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線​​コネクタ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線​​コネクタ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線​​コネクタ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線​​コネクタ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直線​​コネクタ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線​​コネクタ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線​​コネクタ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線​​コネクタ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​​コネクタ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cxnSp>
        <p:nvCxnSpPr>
          <p:cNvPr id="148" name="直線​​コネクタ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133200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E256363-F777-4CDC-B7B0-13449133AA3E}" type="datetime4">
              <a:rPr lang="ja-JP" altLang="en-US" smtClean="0"/>
              <a:t>2025年3月23日</a:t>
            </a:fld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31375A4-56A4-47D6-9801-1991572033F7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605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b="1" kern="1200">
          <a:solidFill>
            <a:schemeClr val="accent1">
              <a:lumMod val="7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kumimoji="1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26045" y="2476977"/>
            <a:ext cx="5929915" cy="2128802"/>
          </a:xfrm>
        </p:spPr>
        <p:txBody>
          <a:bodyPr rtlCol="0">
            <a:normAutofit/>
          </a:bodyPr>
          <a:lstStyle/>
          <a:p>
            <a:pPr rtl="0"/>
            <a:r>
              <a:rPr lang="en-US" altLang="ja-JP" sz="6000" dirty="0"/>
              <a:t>District26</a:t>
            </a:r>
            <a:r>
              <a:rPr lang="ja-JP" altLang="en-US" sz="6000" dirty="0"/>
              <a:t>　</a:t>
            </a:r>
            <a:br>
              <a:rPr lang="en-US" altLang="ja-JP" sz="6000" dirty="0"/>
            </a:br>
            <a:r>
              <a:rPr lang="en-US" altLang="ja-JP" sz="6000" dirty="0"/>
              <a:t>Action Report</a:t>
            </a:r>
            <a:endParaRPr lang="ja-JP" altLang="en-US" sz="6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734290" y="5401931"/>
            <a:ext cx="5043341" cy="1076267"/>
          </a:xfrm>
        </p:spPr>
        <p:txBody>
          <a:bodyPr rtlCol="0">
            <a:noAutofit/>
          </a:bodyPr>
          <a:lstStyle/>
          <a:p>
            <a:pPr algn="ctr" rtl="0"/>
            <a:r>
              <a:rPr lang="en-US" altLang="ja-JP" sz="3600" b="1" dirty="0">
                <a:solidFill>
                  <a:schemeClr val="tx1"/>
                </a:solidFill>
              </a:rPr>
              <a:t>MICHIYO</a:t>
            </a:r>
            <a:r>
              <a:rPr lang="ja-JP" altLang="en-US" sz="3600" b="1" dirty="0">
                <a:solidFill>
                  <a:schemeClr val="tx1"/>
                </a:solidFill>
              </a:rPr>
              <a:t> </a:t>
            </a:r>
            <a:r>
              <a:rPr lang="en-US" altLang="ja-JP" sz="3600" b="1" dirty="0">
                <a:solidFill>
                  <a:schemeClr val="tx1"/>
                </a:solidFill>
              </a:rPr>
              <a:t>WADATSU</a:t>
            </a:r>
          </a:p>
          <a:p>
            <a:pPr algn="ctr" rtl="0"/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District26 Governor</a:t>
            </a:r>
            <a:endParaRPr lang="ja-JP" altLang="en-US" sz="3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7716624-6E4F-6B04-04CB-6C1892BF8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220" y="450056"/>
            <a:ext cx="2028070" cy="2128802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581D323A-BACA-F787-8974-38F73FCC7365}"/>
              </a:ext>
            </a:extLst>
          </p:cNvPr>
          <p:cNvGrpSpPr/>
          <p:nvPr/>
        </p:nvGrpSpPr>
        <p:grpSpPr>
          <a:xfrm>
            <a:off x="9777631" y="5225417"/>
            <a:ext cx="874327" cy="1429294"/>
            <a:chOff x="9042286" y="3093723"/>
            <a:chExt cx="1363586" cy="2303132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A8FA915D-ECF0-911C-9356-1EB05D3B6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42286" y="4110580"/>
              <a:ext cx="1281290" cy="1286275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87EDF7D5-AE8D-0880-5FB5-330FA606C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55897" y="3653533"/>
              <a:ext cx="549975" cy="544835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7288A142-E582-2956-7F5A-9B2B71AD3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490765">
              <a:off x="9521525" y="3250846"/>
              <a:ext cx="510350" cy="505580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992260D3-C7C2-8F01-62CF-BF1518B34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743921">
              <a:off x="9097756" y="3095606"/>
              <a:ext cx="403092" cy="399325"/>
            </a:xfrm>
            <a:prstGeom prst="rect">
              <a:avLst/>
            </a:prstGeom>
          </p:spPr>
        </p:pic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FB2D33B2-7EC8-5E77-ACD6-B0AFAE5FB9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417" y="1544481"/>
            <a:ext cx="2022644" cy="283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1F860E-6601-415D-4CBE-39DC3CD83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412120" y="256032"/>
            <a:ext cx="11367759" cy="928290"/>
          </a:xfrm>
        </p:spPr>
        <p:txBody>
          <a:bodyPr>
            <a:normAutofit fontScale="90000"/>
          </a:bodyPr>
          <a:lstStyle/>
          <a:p>
            <a:b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D15A3E">
                    <a:lumMod val="75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</a:br>
            <a:r>
              <a:rPr lang="en-US" altLang="ja-JP" sz="3200" dirty="0"/>
              <a:t>Distribution Map of Clubs and Z &amp; GZ Clubs in District 26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B1C4B3F1-899E-BF36-5D35-873ED105E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206" y="1184322"/>
            <a:ext cx="7922388" cy="4947813"/>
          </a:xfrm>
          <a:prstGeom prst="rect">
            <a:avLst/>
          </a:prstGeom>
        </p:spPr>
      </p:pic>
      <p:sp>
        <p:nvSpPr>
          <p:cNvPr id="3" name="フローチャート: 代替処理 2">
            <a:extLst>
              <a:ext uri="{FF2B5EF4-FFF2-40B4-BE49-F238E27FC236}">
                <a16:creationId xmlns:a16="http://schemas.microsoft.com/office/drawing/2014/main" id="{4E85C6D5-5BD3-9FA0-377D-14C8227F81A0}"/>
              </a:ext>
            </a:extLst>
          </p:cNvPr>
          <p:cNvSpPr/>
          <p:nvPr/>
        </p:nvSpPr>
        <p:spPr>
          <a:xfrm>
            <a:off x="8298498" y="2239959"/>
            <a:ext cx="2368296" cy="1189041"/>
          </a:xfrm>
          <a:prstGeom prst="flowChartAlternateProcess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44 </a:t>
            </a:r>
            <a:r>
              <a:rPr lang="en-US" altLang="ja-JP" dirty="0"/>
              <a:t>clubs</a:t>
            </a:r>
            <a:r>
              <a:rPr kumimoji="1" lang="ja-JP" altLang="en-US" dirty="0"/>
              <a:t>　  </a:t>
            </a:r>
            <a:r>
              <a:rPr kumimoji="1" lang="en-US" altLang="ja-JP" dirty="0"/>
              <a:t>741</a:t>
            </a:r>
            <a:endParaRPr lang="en-US" altLang="ja-JP" dirty="0"/>
          </a:p>
          <a:p>
            <a:pPr algn="ctr"/>
            <a:r>
              <a:rPr kumimoji="1" lang="en-US" altLang="ja-JP" dirty="0"/>
              <a:t>Z </a:t>
            </a:r>
            <a:r>
              <a:rPr kumimoji="1" lang="ja-JP" altLang="en-US" dirty="0"/>
              <a:t>＆ </a:t>
            </a:r>
            <a:r>
              <a:rPr kumimoji="1" lang="en-US" altLang="ja-JP" dirty="0"/>
              <a:t>GZ </a:t>
            </a:r>
            <a:r>
              <a:rPr kumimoji="1" lang="ja-JP" altLang="en-US" dirty="0"/>
              <a:t>　  </a:t>
            </a:r>
            <a:r>
              <a:rPr kumimoji="1" lang="en-US" altLang="ja-JP" dirty="0"/>
              <a:t>230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783034-517F-3362-C3A9-331AEA872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6794" y="4484636"/>
            <a:ext cx="885196" cy="145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E49314-649B-1EBC-FFC0-D8A6C3458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59" y="387110"/>
            <a:ext cx="10931261" cy="1359354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D15A3E">
                    <a:lumMod val="75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Challenges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15A3E">
                    <a:lumMod val="75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　</a:t>
            </a:r>
            <a:r>
              <a:rPr lang="en-US" altLang="ja-JP" sz="4000" dirty="0">
                <a:solidFill>
                  <a:srgbClr val="D15A3E">
                    <a:lumMod val="75000"/>
                  </a:srgbClr>
                </a:solidFill>
              </a:rPr>
              <a:t>F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D15A3E">
                    <a:lumMod val="75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aced by women in D26(Japan)</a:t>
            </a:r>
            <a:b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D15A3E">
                    <a:lumMod val="75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</a:b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D15A3E">
                    <a:lumMod val="75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 </a:t>
            </a:r>
            <a:r>
              <a:rPr lang="en-US" altLang="ja-JP" sz="2200" dirty="0">
                <a:solidFill>
                  <a:srgbClr val="D15A3E">
                    <a:lumMod val="75000"/>
                  </a:srgbClr>
                </a:solidFill>
              </a:rPr>
              <a:t>Report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D15A3E">
                    <a:lumMod val="75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 by the Government of Japan (2024)</a:t>
            </a:r>
            <a:endParaRPr kumimoji="1" lang="ja-JP" altLang="en-US" sz="2200" dirty="0"/>
          </a:p>
        </p:txBody>
      </p:sp>
      <p:sp>
        <p:nvSpPr>
          <p:cNvPr id="9" name="フローチャート: 代替処理 8">
            <a:extLst>
              <a:ext uri="{FF2B5EF4-FFF2-40B4-BE49-F238E27FC236}">
                <a16:creationId xmlns:a16="http://schemas.microsoft.com/office/drawing/2014/main" id="{20C9070E-8D2B-EDB4-0909-250277B8EF49}"/>
              </a:ext>
            </a:extLst>
          </p:cNvPr>
          <p:cNvSpPr/>
          <p:nvPr/>
        </p:nvSpPr>
        <p:spPr>
          <a:xfrm>
            <a:off x="2517425" y="4948725"/>
            <a:ext cx="7214731" cy="985100"/>
          </a:xfrm>
          <a:prstGeom prst="flowChartAlternateProcess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solidFill>
                  <a:srgbClr val="D15A3E">
                    <a:lumMod val="75000"/>
                  </a:srgbClr>
                </a:solidFill>
                <a:latin typeface="Arial"/>
                <a:ea typeface="ＭＳ ゴシック" panose="020B0609070205080204" pitchFamily="49" charset="-128"/>
              </a:rPr>
              <a:t>Grow</a:t>
            </a:r>
            <a:r>
              <a:rPr kumimoji="1" lang="en-US" altLang="ja-JP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15A3E">
                    <a:lumMod val="75000"/>
                  </a:srgbClr>
                </a:solidFill>
                <a:effectLst/>
                <a:uLnTx/>
                <a:uFillTx/>
                <a:latin typeface="Arial"/>
                <a:ea typeface="ＭＳ ゴシック" panose="020B0609070205080204" pitchFamily="49" charset="-128"/>
                <a:cs typeface="+mn-cs"/>
              </a:rPr>
              <a:t>ing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D15A3E">
                    <a:lumMod val="75000"/>
                  </a:srgbClr>
                </a:solidFill>
                <a:effectLst/>
                <a:uLnTx/>
                <a:uFillTx/>
                <a:latin typeface="Arial"/>
                <a:ea typeface="ＭＳ ゴシック" panose="020B0609070205080204" pitchFamily="49" charset="-128"/>
                <a:cs typeface="+mn-cs"/>
              </a:rPr>
              <a:t> Expectations for Zonta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08681D-A5C5-143F-B93B-80D963A28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2"/>
            <a:ext cx="9601200" cy="36088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C17A00B2-2C96-B5B3-CDA6-BBB49C97636F}"/>
              </a:ext>
            </a:extLst>
          </p:cNvPr>
          <p:cNvSpPr/>
          <p:nvPr/>
        </p:nvSpPr>
        <p:spPr>
          <a:xfrm>
            <a:off x="1132693" y="2182822"/>
            <a:ext cx="3309692" cy="985100"/>
          </a:xfrm>
          <a:prstGeom prst="wedgeEllipseCallout">
            <a:avLst>
              <a:gd name="adj1" fmla="val 95502"/>
              <a:gd name="adj2" fmla="val 216836"/>
            </a:avLst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ＭＳ ゴシック" panose="020B0609070205080204" pitchFamily="49" charset="-128"/>
                <a:cs typeface="+mn-cs"/>
              </a:rPr>
              <a:t>Household Role Distribution</a:t>
            </a:r>
            <a:endParaRPr kumimoji="0" lang="ja-JP" altLang="en-US" sz="1800" b="1" i="0" u="none" strike="noStrike" kern="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5" name="吹き出し: 円形 4">
            <a:extLst>
              <a:ext uri="{FF2B5EF4-FFF2-40B4-BE49-F238E27FC236}">
                <a16:creationId xmlns:a16="http://schemas.microsoft.com/office/drawing/2014/main" id="{2E3F5CD8-70E5-70BF-1913-0FDE435DAEF1}"/>
              </a:ext>
            </a:extLst>
          </p:cNvPr>
          <p:cNvSpPr/>
          <p:nvPr/>
        </p:nvSpPr>
        <p:spPr>
          <a:xfrm>
            <a:off x="7325212" y="2182822"/>
            <a:ext cx="3187340" cy="884550"/>
          </a:xfrm>
          <a:prstGeom prst="wedgeEllipseCallout">
            <a:avLst>
              <a:gd name="adj1" fmla="val -87233"/>
              <a:gd name="adj2" fmla="val 251416"/>
            </a:avLst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ＭＳ ゴシック" panose="020B0609070205080204" pitchFamily="49" charset="-128"/>
                <a:cs typeface="+mn-cs"/>
              </a:rPr>
              <a:t>Labor Market Inequality</a:t>
            </a:r>
            <a:endParaRPr kumimoji="0" lang="ja-JP" altLang="en-US" sz="1800" b="1" i="0" u="none" strike="noStrike" kern="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6" name="吹き出し: 円形 5">
            <a:extLst>
              <a:ext uri="{FF2B5EF4-FFF2-40B4-BE49-F238E27FC236}">
                <a16:creationId xmlns:a16="http://schemas.microsoft.com/office/drawing/2014/main" id="{C5C76EB1-434E-2188-024F-09D7CFB420EE}"/>
              </a:ext>
            </a:extLst>
          </p:cNvPr>
          <p:cNvSpPr/>
          <p:nvPr/>
        </p:nvSpPr>
        <p:spPr>
          <a:xfrm>
            <a:off x="7518742" y="3569102"/>
            <a:ext cx="3194898" cy="884549"/>
          </a:xfrm>
          <a:prstGeom prst="wedgeEllipseCallout">
            <a:avLst>
              <a:gd name="adj1" fmla="val -89556"/>
              <a:gd name="adj2" fmla="val 99074"/>
            </a:avLst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  <a:ea typeface="ＭＳ ゴシック" panose="020B0609070205080204" pitchFamily="49" charset="-128"/>
              <a:cs typeface="+mn-cs"/>
            </a:endParaRPr>
          </a:p>
          <a:p>
            <a:pPr algn="ctr"/>
            <a:r>
              <a: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ＭＳ ゴシック" panose="020B0609070205080204" pitchFamily="49" charset="-128"/>
                <a:cs typeface="+mn-cs"/>
              </a:rPr>
              <a:t>Social prejudice and discrimination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7" name="吹き出し: 円形 6">
            <a:extLst>
              <a:ext uri="{FF2B5EF4-FFF2-40B4-BE49-F238E27FC236}">
                <a16:creationId xmlns:a16="http://schemas.microsoft.com/office/drawing/2014/main" id="{7B5A6784-0E4F-FEA7-C16B-726D71A0B0D5}"/>
              </a:ext>
            </a:extLst>
          </p:cNvPr>
          <p:cNvSpPr/>
          <p:nvPr/>
        </p:nvSpPr>
        <p:spPr>
          <a:xfrm>
            <a:off x="4421048" y="2619180"/>
            <a:ext cx="3194899" cy="985100"/>
          </a:xfrm>
          <a:prstGeom prst="wedgeEllipseCallout">
            <a:avLst>
              <a:gd name="adj1" fmla="val 981"/>
              <a:gd name="adj2" fmla="val 181473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1" kern="0" dirty="0">
                <a:solidFill>
                  <a:srgbClr val="2D2E2D"/>
                </a:solidFill>
                <a:latin typeface="Arial"/>
                <a:ea typeface="ＭＳ ゴシック" panose="020B0609070205080204" pitchFamily="49" charset="-128"/>
              </a:rPr>
              <a:t>　</a:t>
            </a:r>
            <a:r>
              <a:rPr kumimoji="0" lang="en-US" altLang="ja-JP" b="1" kern="0" dirty="0">
                <a:solidFill>
                  <a:srgbClr val="2D2E2D"/>
                </a:solidFill>
                <a:latin typeface="Arial"/>
                <a:ea typeface="ＭＳ ゴシック" panose="020B0609070205080204" pitchFamily="49" charset="-128"/>
              </a:rPr>
              <a:t>G</a:t>
            </a:r>
            <a:r>
              <a: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ＭＳ ゴシック" panose="020B0609070205080204" pitchFamily="49" charset="-128"/>
                <a:cs typeface="+mn-cs"/>
              </a:rPr>
              <a:t>ender gap</a:t>
            </a:r>
            <a:endParaRPr kumimoji="0" lang="ja-JP" altLang="en-US" sz="1800" b="1" i="0" u="none" strike="noStrike" kern="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42D9B93B-01FF-F510-0D1A-D44AE64EE6CC}"/>
              </a:ext>
            </a:extLst>
          </p:cNvPr>
          <p:cNvSpPr/>
          <p:nvPr/>
        </p:nvSpPr>
        <p:spPr>
          <a:xfrm>
            <a:off x="1101072" y="3612202"/>
            <a:ext cx="3194899" cy="884549"/>
          </a:xfrm>
          <a:prstGeom prst="wedgeEllipseCallout">
            <a:avLst>
              <a:gd name="adj1" fmla="val 98902"/>
              <a:gd name="adj2" fmla="val 88025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ＭＳ ゴシック" panose="020B0609070205080204" pitchFamily="49" charset="-128"/>
                <a:cs typeface="+mn-cs"/>
              </a:rPr>
              <a:t>Low political participation</a:t>
            </a:r>
            <a:endParaRPr kumimoji="0" lang="en-US" altLang="ja-JP" sz="1800" b="1" i="0" u="none" strike="noStrike" kern="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  <a:ea typeface="ＭＳ ゴシック" panose="020B0609070205080204" pitchFamily="49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02B582C-51F9-2B03-A4C7-5840914E0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635" y="4948725"/>
            <a:ext cx="1167785" cy="122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7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EA3E1D-C3FA-5D39-C595-599853A8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832320" cy="1527710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dirty="0"/>
              <a:t>Collabo</a:t>
            </a:r>
            <a:r>
              <a:rPr lang="en-US" altLang="ja-JP" dirty="0"/>
              <a:t>r</a:t>
            </a:r>
            <a:r>
              <a:rPr kumimoji="1" lang="en-US" altLang="ja-JP" dirty="0"/>
              <a:t>ation with the Japanese government and UN-Affiliated organizations </a:t>
            </a:r>
            <a:br>
              <a:rPr kumimoji="1" lang="en-US" altLang="ja-JP" dirty="0"/>
            </a:br>
            <a:r>
              <a:rPr kumimoji="1" lang="en-US" altLang="ja-JP" dirty="0"/>
              <a:t>at the district level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1CCC08-E002-4AA1-3345-E4AAD5D48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329106"/>
            <a:ext cx="9601200" cy="3623637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b="1" dirty="0">
                <a:solidFill>
                  <a:schemeClr val="accent1">
                    <a:lumMod val="75000"/>
                  </a:schemeClr>
                </a:solidFill>
              </a:rPr>
              <a:t>Cooperation with the Cabinet Office</a:t>
            </a:r>
          </a:p>
          <a:p>
            <a:pPr lvl="1"/>
            <a:r>
              <a:rPr lang="en-US" altLang="ja-JP" dirty="0">
                <a:solidFill>
                  <a:schemeClr val="tx2"/>
                </a:solidFill>
              </a:rPr>
              <a:t>Recognized</a:t>
            </a:r>
            <a:r>
              <a:rPr kumimoji="1" lang="en-US" altLang="ja-JP" dirty="0">
                <a:solidFill>
                  <a:schemeClr val="tx2"/>
                </a:solidFill>
              </a:rPr>
              <a:t> as a member of the Collaborative Council for the Promotion </a:t>
            </a:r>
          </a:p>
          <a:p>
            <a:pPr marL="274320" lvl="1" indent="0">
              <a:buNone/>
            </a:pPr>
            <a:r>
              <a:rPr lang="ja-JP" altLang="en-US" dirty="0">
                <a:solidFill>
                  <a:schemeClr val="tx2"/>
                </a:solidFill>
              </a:rPr>
              <a:t>　</a:t>
            </a:r>
            <a:r>
              <a:rPr kumimoji="1" lang="en-US" altLang="ja-JP" dirty="0">
                <a:solidFill>
                  <a:schemeClr val="tx2"/>
                </a:solidFill>
              </a:rPr>
              <a:t>of Gender Equality </a:t>
            </a:r>
            <a:r>
              <a:rPr lang="en-US" altLang="ja-JP" dirty="0">
                <a:solidFill>
                  <a:schemeClr val="tx2"/>
                </a:solidFill>
              </a:rPr>
              <a:t>under</a:t>
            </a:r>
            <a:r>
              <a:rPr kumimoji="1" lang="en-US" altLang="ja-JP" dirty="0">
                <a:solidFill>
                  <a:schemeClr val="tx2"/>
                </a:solidFill>
              </a:rPr>
              <a:t> the Gender Equality Bureau of the Cabinet Office.</a:t>
            </a:r>
          </a:p>
          <a:p>
            <a:pPr lvl="1"/>
            <a:r>
              <a:rPr kumimoji="1" lang="en-US" altLang="ja-JP" dirty="0">
                <a:solidFill>
                  <a:schemeClr val="tx2"/>
                </a:solidFill>
              </a:rPr>
              <a:t>Working on gender issues among young people as a member of </a:t>
            </a:r>
          </a:p>
          <a:p>
            <a:pPr marL="274320" lvl="1" indent="0">
              <a:buNone/>
            </a:pPr>
            <a:r>
              <a:rPr lang="ja-JP" altLang="en-US" dirty="0">
                <a:solidFill>
                  <a:schemeClr val="tx2"/>
                </a:solidFill>
              </a:rPr>
              <a:t>　</a:t>
            </a:r>
            <a:r>
              <a:rPr kumimoji="1" lang="en-US" altLang="ja-JP" dirty="0">
                <a:solidFill>
                  <a:schemeClr val="tx2"/>
                </a:solidFill>
              </a:rPr>
              <a:t>the Youth Gender Role Awareness Team. </a:t>
            </a:r>
          </a:p>
          <a:p>
            <a:pPr marL="274320" lvl="1" indent="0">
              <a:buNone/>
            </a:pPr>
            <a:endParaRPr kumimoji="1" lang="en-US" altLang="ja-JP" dirty="0">
              <a:solidFill>
                <a:schemeClr val="tx2"/>
              </a:solidFill>
            </a:endParaRPr>
          </a:p>
          <a:p>
            <a:endParaRPr kumimoji="1" lang="en-US" altLang="ja-JP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kumimoji="1" lang="en-US" altLang="ja-JP" b="1" dirty="0">
                <a:solidFill>
                  <a:schemeClr val="accent1">
                    <a:lumMod val="75000"/>
                  </a:schemeClr>
                </a:solidFill>
              </a:rPr>
              <a:t>Collaboration with </a:t>
            </a:r>
            <a:r>
              <a:rPr kumimoji="1" lang="en-US" altLang="ja-JP" b="1" dirty="0" err="1">
                <a:solidFill>
                  <a:schemeClr val="accent1">
                    <a:lumMod val="75000"/>
                  </a:schemeClr>
                </a:solidFill>
              </a:rPr>
              <a:t>Unwomen</a:t>
            </a:r>
            <a:r>
              <a:rPr kumimoji="1" lang="en-US" altLang="ja-JP" b="1" dirty="0">
                <a:solidFill>
                  <a:schemeClr val="accent1">
                    <a:lumMod val="75000"/>
                  </a:schemeClr>
                </a:solidFill>
              </a:rPr>
              <a:t> Japan Association</a:t>
            </a:r>
          </a:p>
          <a:p>
            <a:pPr lvl="1"/>
            <a:r>
              <a:rPr kumimoji="1" lang="en-US" altLang="ja-JP" dirty="0">
                <a:solidFill>
                  <a:schemeClr val="tx2"/>
                </a:solidFill>
              </a:rPr>
              <a:t>As an association member, we promote gender equality by sharing information.</a:t>
            </a:r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C17D246-4F63-9F05-03DA-E0778AC0E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5497" y="2031563"/>
            <a:ext cx="1382223" cy="200147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1F8086F-7134-A45C-5FC9-52DFBC491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4113520"/>
            <a:ext cx="2379032" cy="987523"/>
          </a:xfrm>
          <a:prstGeom prst="rect">
            <a:avLst/>
          </a:prstGeom>
        </p:spPr>
      </p:pic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D0BA11A6-2AE8-9BB4-FDD9-1F705EB75955}"/>
              </a:ext>
            </a:extLst>
          </p:cNvPr>
          <p:cNvSpPr/>
          <p:nvPr/>
        </p:nvSpPr>
        <p:spPr>
          <a:xfrm>
            <a:off x="9262872" y="4297708"/>
            <a:ext cx="2385316" cy="987523"/>
          </a:xfrm>
          <a:prstGeom prst="wedgeRectCallout">
            <a:avLst>
              <a:gd name="adj1" fmla="val -1048"/>
              <a:gd name="adj2" fmla="val -74684"/>
            </a:avLst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tx2"/>
                </a:solidFill>
              </a:rPr>
              <a:t>Sexual Violence Prevention Month for Young Adults (April)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3604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AC168-FCE8-5E5F-EFC0-AF1B067C6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1EC32B-FB12-82DE-C25A-1B56584CB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49" y="537410"/>
            <a:ext cx="7962900" cy="112261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D15A3E">
                    <a:lumMod val="75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District 26 Domestic Service Report </a:t>
            </a:r>
            <a:b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D15A3E">
                    <a:lumMod val="75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D15A3E">
                    <a:lumMod val="75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2022-2024 </a:t>
            </a:r>
            <a:endParaRPr kumimoji="1" lang="ja-JP" altLang="en-US" sz="2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8D9E38-E982-6EFF-AF31-EE0E231AD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52959"/>
            <a:ext cx="9601200" cy="39463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en-US" altLang="ja-JP" b="1" dirty="0">
                <a:solidFill>
                  <a:schemeClr val="accent1">
                    <a:lumMod val="75000"/>
                  </a:schemeClr>
                </a:solidFill>
              </a:rPr>
              <a:t>Educational Support</a:t>
            </a:r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accent1">
                    <a:lumMod val="75000"/>
                  </a:schemeClr>
                </a:solidFill>
              </a:rPr>
              <a:t>　　</a:t>
            </a:r>
            <a:r>
              <a:rPr kumimoji="1" lang="ja-JP" altLang="en-US" dirty="0">
                <a:solidFill>
                  <a:schemeClr val="tx2"/>
                </a:solidFill>
              </a:rPr>
              <a:t>　　</a:t>
            </a:r>
            <a:r>
              <a:rPr kumimoji="1" lang="en-US" altLang="ja-JP" dirty="0">
                <a:solidFill>
                  <a:schemeClr val="tx2"/>
                </a:solidFill>
              </a:rPr>
              <a:t>1. Donation of books to libraries and educational institutions</a:t>
            </a:r>
          </a:p>
          <a:p>
            <a:pPr marL="0" indent="0">
              <a:buNone/>
            </a:pPr>
            <a:r>
              <a:rPr kumimoji="1" lang="ja-JP" altLang="en-US" dirty="0">
                <a:solidFill>
                  <a:schemeClr val="tx2"/>
                </a:solidFill>
              </a:rPr>
              <a:t>　　　　</a:t>
            </a:r>
            <a:r>
              <a:rPr kumimoji="1" lang="en-US" altLang="ja-JP" dirty="0">
                <a:solidFill>
                  <a:schemeClr val="tx2"/>
                </a:solidFill>
              </a:rPr>
              <a:t>2. Club</a:t>
            </a:r>
            <a:r>
              <a:rPr kumimoji="1" lang="ja-JP" altLang="en-US" dirty="0">
                <a:solidFill>
                  <a:schemeClr val="tx2"/>
                </a:solidFill>
              </a:rPr>
              <a:t>ー</a:t>
            </a:r>
            <a:r>
              <a:rPr kumimoji="1" lang="en-US" altLang="ja-JP" dirty="0">
                <a:solidFill>
                  <a:schemeClr val="tx2"/>
                </a:solidFill>
              </a:rPr>
              <a:t>sponsored scholarship program</a:t>
            </a:r>
          </a:p>
          <a:p>
            <a:pPr marL="0" indent="0">
              <a:buNone/>
            </a:pPr>
            <a:r>
              <a:rPr kumimoji="1" lang="ja-JP" altLang="en-US" dirty="0">
                <a:solidFill>
                  <a:schemeClr val="tx2"/>
                </a:solidFill>
              </a:rPr>
              <a:t>　　　　</a:t>
            </a:r>
            <a:r>
              <a:rPr kumimoji="1" lang="en-US" altLang="ja-JP" dirty="0">
                <a:solidFill>
                  <a:schemeClr val="tx2"/>
                </a:solidFill>
              </a:rPr>
              <a:t>3. Study assistance for foreign children, etc...</a:t>
            </a:r>
            <a:endParaRPr kumimoji="1" lang="en-US" altLang="ja-JP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kumimoji="1" lang="en-US" altLang="ja-JP" b="1" dirty="0">
                <a:solidFill>
                  <a:schemeClr val="accent1">
                    <a:lumMod val="75000"/>
                  </a:schemeClr>
                </a:solidFill>
              </a:rPr>
              <a:t>Community</a:t>
            </a:r>
            <a:r>
              <a:rPr kumimoji="1" lang="ja-JP" altLang="en-US" b="1" dirty="0">
                <a:solidFill>
                  <a:schemeClr val="accent1">
                    <a:lumMod val="75000"/>
                  </a:schemeClr>
                </a:solidFill>
              </a:rPr>
              <a:t>　</a:t>
            </a:r>
            <a:r>
              <a:rPr lang="en-US" altLang="ja-JP" b="1" dirty="0">
                <a:solidFill>
                  <a:schemeClr val="accent1">
                    <a:lumMod val="75000"/>
                  </a:schemeClr>
                </a:solidFill>
              </a:rPr>
              <a:t>Service</a:t>
            </a:r>
            <a:endParaRPr kumimoji="1" lang="en-US" altLang="ja-JP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accent1">
                    <a:lumMod val="75000"/>
                  </a:schemeClr>
                </a:solidFill>
              </a:rPr>
              <a:t>　　　　</a:t>
            </a:r>
            <a:r>
              <a:rPr kumimoji="1" lang="en-US" altLang="ja-JP" dirty="0">
                <a:solidFill>
                  <a:schemeClr val="tx2"/>
                </a:solidFill>
              </a:rPr>
              <a:t>1. </a:t>
            </a:r>
            <a:r>
              <a:rPr lang="en-US" altLang="ja-JP" dirty="0">
                <a:solidFill>
                  <a:schemeClr val="tx2"/>
                </a:solidFill>
              </a:rPr>
              <a:t>S</a:t>
            </a:r>
            <a:r>
              <a:rPr kumimoji="1" lang="en-US" altLang="ja-JP" dirty="0">
                <a:solidFill>
                  <a:schemeClr val="tx2"/>
                </a:solidFill>
              </a:rPr>
              <a:t>upport for DV shelter</a:t>
            </a:r>
            <a:r>
              <a:rPr lang="en-US" altLang="ja-JP" dirty="0">
                <a:solidFill>
                  <a:schemeClr val="tx2"/>
                </a:solidFill>
              </a:rPr>
              <a:t>s</a:t>
            </a:r>
            <a:endParaRPr kumimoji="1" lang="en-US" altLang="ja-JP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chemeClr val="tx2"/>
                </a:solidFill>
              </a:rPr>
              <a:t>　　　　</a:t>
            </a:r>
            <a:r>
              <a:rPr kumimoji="1" lang="en-US" altLang="ja-JP" dirty="0">
                <a:solidFill>
                  <a:schemeClr val="tx2"/>
                </a:solidFill>
              </a:rPr>
              <a:t>2. Support for children's cafeterias, etc...</a:t>
            </a:r>
          </a:p>
          <a:p>
            <a:pPr marL="0" indent="0">
              <a:buNone/>
            </a:pPr>
            <a:r>
              <a:rPr kumimoji="1" lang="en-US" altLang="ja-JP" b="1" dirty="0">
                <a:solidFill>
                  <a:schemeClr val="accent1">
                    <a:lumMod val="75000"/>
                  </a:schemeClr>
                </a:solidFill>
              </a:rPr>
              <a:t>Starfish Project</a:t>
            </a:r>
          </a:p>
          <a:p>
            <a:pPr marL="0" indent="0">
              <a:buNone/>
            </a:pPr>
            <a:r>
              <a:rPr kumimoji="1" lang="en-US" altLang="ja-JP" b="1" dirty="0">
                <a:solidFill>
                  <a:schemeClr val="tx2"/>
                </a:solidFill>
              </a:rPr>
              <a:t> </a:t>
            </a:r>
            <a:r>
              <a:rPr lang="en-US" altLang="ja-JP" b="1" dirty="0">
                <a:solidFill>
                  <a:schemeClr val="tx2"/>
                </a:solidFill>
              </a:rPr>
              <a:t>       </a:t>
            </a:r>
            <a:r>
              <a:rPr kumimoji="1" lang="en-US" altLang="ja-JP" b="1" dirty="0">
                <a:solidFill>
                  <a:schemeClr val="tx2"/>
                </a:solidFill>
              </a:rPr>
              <a:t>District 26‘s original service project</a:t>
            </a:r>
            <a:r>
              <a:rPr lang="en-US" altLang="ja-JP" b="1" dirty="0">
                <a:solidFill>
                  <a:schemeClr val="tx2"/>
                </a:solidFill>
              </a:rPr>
              <a:t>, </a:t>
            </a:r>
            <a:r>
              <a:rPr kumimoji="1" lang="en-US" altLang="ja-JP" b="1" dirty="0">
                <a:solidFill>
                  <a:schemeClr val="tx2"/>
                </a:solidFill>
              </a:rPr>
              <a:t>starting in 2021</a:t>
            </a:r>
          </a:p>
          <a:p>
            <a:pPr marL="0" indent="0">
              <a:buNone/>
            </a:pPr>
            <a:endParaRPr kumimoji="1" lang="en-US" altLang="ja-JP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FAD409-8119-8500-2A26-D6DA03B2E65F}"/>
              </a:ext>
            </a:extLst>
          </p:cNvPr>
          <p:cNvSpPr txBox="1"/>
          <p:nvPr/>
        </p:nvSpPr>
        <p:spPr>
          <a:xfrm>
            <a:off x="1160044" y="6192253"/>
            <a:ext cx="98719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</a:rPr>
              <a:t>*Ongoing support tailored to the needs of the communities in which the clubs exist!</a:t>
            </a:r>
            <a:endParaRPr lang="ja-JP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4CD4630-2858-5012-901B-961C7E870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7821" y="4747056"/>
            <a:ext cx="1237557" cy="129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9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8964F9-D22A-9DCD-EA64-05A053DD6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530" y="957071"/>
            <a:ext cx="8358939" cy="673769"/>
          </a:xfrm>
        </p:spPr>
        <p:txBody>
          <a:bodyPr>
            <a:noAutofit/>
          </a:bodyPr>
          <a:lstStyle/>
          <a:p>
            <a:r>
              <a:rPr kumimoji="1" lang="en-US" altLang="ja-JP"/>
              <a:t>Domestic </a:t>
            </a:r>
            <a:r>
              <a:rPr lang="en-US" altLang="ja-JP"/>
              <a:t>Service</a:t>
            </a:r>
            <a:r>
              <a:rPr kumimoji="1" lang="en-US" altLang="ja-JP"/>
              <a:t> Projects 2022-2024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6B632E0-7B50-1ADA-E73D-7B11A68E7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068" y="2047774"/>
            <a:ext cx="9853864" cy="3853155"/>
          </a:xfrm>
        </p:spPr>
        <p:txBody>
          <a:bodyPr/>
          <a:lstStyle/>
          <a:p>
            <a:pPr algn="ctr"/>
            <a:r>
              <a:rPr kumimoji="1" lang="en-US" altLang="ja-JP" sz="2400" b="1" dirty="0"/>
              <a:t>FY2022 : approx. 18 million yen</a:t>
            </a:r>
          </a:p>
          <a:p>
            <a:pPr algn="ctr"/>
            <a:r>
              <a:rPr kumimoji="1" lang="en-US" altLang="ja-JP" sz="2400" b="1" dirty="0"/>
              <a:t>FY2023 : approx. 20 million yen</a:t>
            </a:r>
          </a:p>
          <a:p>
            <a:pPr algn="ctr"/>
            <a:r>
              <a:rPr kumimoji="1" lang="ja-JP" altLang="en-US" dirty="0"/>
              <a:t>　</a:t>
            </a:r>
            <a:r>
              <a:rPr kumimoji="1" lang="en-US" altLang="ja-JP" dirty="0"/>
              <a:t>(including Noto Peninsula Earthquake Relief Funds)</a:t>
            </a:r>
          </a:p>
          <a:p>
            <a:r>
              <a:rPr kumimoji="1" lang="en-US" altLang="ja-JP" dirty="0"/>
              <a:t>Many women and girls </a:t>
            </a:r>
            <a:r>
              <a:rPr lang="en-US" altLang="ja-JP" dirty="0"/>
              <a:t>in Japan are</a:t>
            </a:r>
            <a:r>
              <a:rPr kumimoji="1" lang="en-US" altLang="ja-JP" dirty="0"/>
              <a:t> being empowered through the support of Zonta International District 26.</a:t>
            </a:r>
          </a:p>
          <a:p>
            <a:r>
              <a:rPr kumimoji="1" lang="en-US" altLang="ja-JP" b="1" dirty="0">
                <a:solidFill>
                  <a:schemeClr val="accent1">
                    <a:lumMod val="75000"/>
                  </a:schemeClr>
                </a:solidFill>
              </a:rPr>
              <a:t>Challenges</a:t>
            </a:r>
          </a:p>
          <a:p>
            <a:r>
              <a:rPr kumimoji="1" lang="en-US" altLang="ja-JP" dirty="0"/>
              <a:t>Lack of sufficient verification of the actual impact of support</a:t>
            </a:r>
          </a:p>
          <a:p>
            <a:r>
              <a:rPr kumimoji="1" lang="en-US" altLang="ja-JP" dirty="0"/>
              <a:t>(Need to </a:t>
            </a:r>
            <a:r>
              <a:rPr lang="en-US" altLang="ja-JP" dirty="0"/>
              <a:t>determine</a:t>
            </a:r>
            <a:r>
              <a:rPr kumimoji="1" lang="en-US" altLang="ja-JP" dirty="0"/>
              <a:t> the direction for more effective future support)</a:t>
            </a:r>
          </a:p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383FE70-0658-6A64-D5F4-121DDE1BA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252" y="4873751"/>
            <a:ext cx="1237359" cy="129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650D7F-0E00-86CC-3360-EA17FFA6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646" y="636712"/>
            <a:ext cx="7126705" cy="699754"/>
          </a:xfrm>
        </p:spPr>
        <p:txBody>
          <a:bodyPr/>
          <a:lstStyle/>
          <a:p>
            <a:r>
              <a:rPr kumimoji="1" lang="en-US" altLang="ja-JP" dirty="0"/>
              <a:t>Natural Disasters in Districts</a:t>
            </a:r>
            <a:r>
              <a:rPr lang="en-US" altLang="ja-JP" dirty="0"/>
              <a:t> 26 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C474C5-3816-16B0-294C-FE8014D82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572126"/>
            <a:ext cx="9601200" cy="4424571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b="1" dirty="0">
                <a:solidFill>
                  <a:schemeClr val="accent1">
                    <a:lumMod val="75000"/>
                  </a:schemeClr>
                </a:solidFill>
              </a:rPr>
              <a:t>2011: Great East Japan Earthquake</a:t>
            </a:r>
          </a:p>
          <a:p>
            <a:r>
              <a:rPr kumimoji="1" lang="ja-JP" altLang="en-US" dirty="0"/>
              <a:t>　</a:t>
            </a:r>
            <a:r>
              <a:rPr kumimoji="1" lang="en-US" altLang="ja-JP" dirty="0"/>
              <a:t>Establishment of “Yamada-</a:t>
            </a:r>
            <a:r>
              <a:rPr kumimoji="1" lang="en-US" altLang="ja-JP" dirty="0" err="1"/>
              <a:t>cho</a:t>
            </a:r>
            <a:r>
              <a:rPr kumimoji="1" lang="en-US" altLang="ja-JP" dirty="0"/>
              <a:t> Zonta House” as District 26, with support from </a:t>
            </a:r>
            <a:r>
              <a:rPr kumimoji="1" lang="en-US" altLang="ja-JP" dirty="0" err="1"/>
              <a:t>Zontians</a:t>
            </a:r>
            <a:r>
              <a:rPr kumimoji="1" lang="en-US" altLang="ja-JP" dirty="0"/>
              <a:t>.</a:t>
            </a:r>
          </a:p>
          <a:p>
            <a:r>
              <a:rPr kumimoji="1" lang="ja-JP" altLang="en-US" dirty="0"/>
              <a:t>　</a:t>
            </a:r>
            <a:r>
              <a:rPr kumimoji="1" lang="en-US" altLang="ja-JP" dirty="0"/>
              <a:t>Provided a “place” for children affected by the disaster for 10 years, allowing them to concentrate on their studies and receive psychological care. </a:t>
            </a:r>
          </a:p>
          <a:p>
            <a:r>
              <a:rPr kumimoji="1" lang="en-US" altLang="ja-JP" b="1" dirty="0">
                <a:solidFill>
                  <a:schemeClr val="accent1">
                    <a:lumMod val="75000"/>
                  </a:schemeClr>
                </a:solidFill>
              </a:rPr>
              <a:t>2024: Noto Peninsula Earthquake</a:t>
            </a:r>
          </a:p>
          <a:p>
            <a:r>
              <a:rPr lang="en-US" altLang="ja-JP" dirty="0"/>
              <a:t>The Zonta Club of Kanazawa , </a:t>
            </a:r>
            <a:r>
              <a:rPr kumimoji="1" lang="en-US" altLang="ja-JP" dirty="0"/>
              <a:t>based in the disaster-affected area, continues to provide logistical support to a local organization that supports women and girls who are unable to receive public .aid</a:t>
            </a:r>
          </a:p>
          <a:p>
            <a:endParaRPr kumimoji="1" lang="en-US" altLang="ja-JP" dirty="0"/>
          </a:p>
          <a:p>
            <a:pPr algn="ctr"/>
            <a:r>
              <a:rPr kumimoji="1" lang="en-US" altLang="ja-JP" sz="3000" b="1" dirty="0">
                <a:solidFill>
                  <a:schemeClr val="accent1">
                    <a:lumMod val="75000"/>
                  </a:schemeClr>
                </a:solidFill>
              </a:rPr>
              <a:t>Thank you all for your tremendous support and heartfelt sympathy!</a:t>
            </a:r>
            <a:endParaRPr kumimoji="1" lang="ja-JP" altLang="en-US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22108A0-9E6B-0DFA-DB9B-08F4666FF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335" y="5152003"/>
            <a:ext cx="928647" cy="97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6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1E8948-06EB-A744-5682-3FAB28AAD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33136"/>
            <a:ext cx="11502190" cy="1812758"/>
          </a:xfrm>
        </p:spPr>
        <p:txBody>
          <a:bodyPr>
            <a:normAutofit/>
          </a:bodyPr>
          <a:lstStyle/>
          <a:p>
            <a:pPr algn="ctr">
              <a:spcBef>
                <a:spcPts val="1800"/>
              </a:spcBef>
              <a:buClr>
                <a:srgbClr val="D15A3E">
                  <a:lumMod val="75000"/>
                </a:srgbClr>
              </a:buClr>
              <a:buSzPct val="100000"/>
              <a:defRPr/>
            </a:pPr>
            <a:r>
              <a:rPr lang="en-US" altLang="ja-JP" sz="3100" dirty="0">
                <a:solidFill>
                  <a:srgbClr val="D15A3E">
                    <a:lumMod val="75000"/>
                  </a:srgbClr>
                </a:solidFill>
                <a:cs typeface="+mn-cs"/>
              </a:rPr>
              <a:t>Join Hands, Unite Hearts, Pass the Baton of Zonta </a:t>
            </a:r>
            <a:br>
              <a:rPr lang="en-US" altLang="ja-JP" sz="3100" dirty="0">
                <a:solidFill>
                  <a:srgbClr val="D15A3E">
                    <a:lumMod val="75000"/>
                  </a:srgbClr>
                </a:solidFill>
                <a:cs typeface="+mn-cs"/>
              </a:rPr>
            </a:br>
            <a:r>
              <a:rPr lang="en-US" altLang="ja-JP" sz="3100" dirty="0">
                <a:solidFill>
                  <a:srgbClr val="D15A3E">
                    <a:lumMod val="75000"/>
                  </a:srgbClr>
                </a:solidFill>
                <a:cs typeface="+mn-cs"/>
              </a:rPr>
              <a:t>to the Next Generation!</a:t>
            </a:r>
            <a:br>
              <a:rPr lang="en-US" altLang="ja-JP" sz="3100" dirty="0">
                <a:solidFill>
                  <a:srgbClr val="D15A3E">
                    <a:lumMod val="75000"/>
                  </a:srgbClr>
                </a:solidFill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D15A3E">
                    <a:lumMod val="75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D26 Slogan and District Operations for 2024-2026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D15A3E">
                    <a:lumMod val="75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</a:br>
            <a:r>
              <a:rPr lang="en-US" altLang="ja-JP" sz="1800" dirty="0">
                <a:solidFill>
                  <a:schemeClr val="tx2"/>
                </a:solidFill>
              </a:rPr>
              <a:t>(All members, clubs, and areas should embrace this slogan!)</a:t>
            </a:r>
            <a:br>
              <a:rPr lang="en-US" altLang="ja-JP" sz="1800" dirty="0">
                <a:solidFill>
                  <a:schemeClr val="tx2"/>
                </a:solidFill>
              </a:rPr>
            </a:br>
            <a:endParaRPr kumimoji="1" lang="ja-JP" altLang="en-US" sz="18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F385E5-0DE1-81FF-2359-8F65BC0F0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859" y="2261935"/>
            <a:ext cx="10140867" cy="3818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b="1" dirty="0">
                <a:solidFill>
                  <a:schemeClr val="accent1">
                    <a:lumMod val="75000"/>
                  </a:schemeClr>
                </a:solidFill>
              </a:rPr>
              <a:t>Collaboration with other organizations</a:t>
            </a:r>
          </a:p>
          <a:p>
            <a:r>
              <a:rPr lang="ja-JP" altLang="en-US" dirty="0">
                <a:solidFill>
                  <a:schemeClr val="tx2"/>
                </a:solidFill>
              </a:rPr>
              <a:t>（</a:t>
            </a:r>
            <a:r>
              <a:rPr lang="en-US" altLang="ja-JP" dirty="0">
                <a:solidFill>
                  <a:schemeClr val="tx2"/>
                </a:solidFill>
              </a:rPr>
              <a:t>Rotary Clubs, Lions Clubs, Soroptimist, and other NGOs, as well as with </a:t>
            </a:r>
            <a:r>
              <a:rPr lang="ja-JP" altLang="en-US" dirty="0">
                <a:solidFill>
                  <a:schemeClr val="tx2"/>
                </a:solidFill>
              </a:rPr>
              <a:t>　　</a:t>
            </a:r>
            <a:r>
              <a:rPr lang="en-US" altLang="ja-JP" dirty="0">
                <a:solidFill>
                  <a:schemeClr val="tx2"/>
                </a:solidFill>
              </a:rPr>
              <a:t>educational institutions and communities</a:t>
            </a:r>
            <a:r>
              <a:rPr lang="ja-JP" altLang="en-US" dirty="0">
                <a:solidFill>
                  <a:schemeClr val="tx2"/>
                </a:solidFill>
              </a:rPr>
              <a:t>）</a:t>
            </a:r>
            <a:endParaRPr lang="en-US" altLang="ja-JP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kumimoji="1" lang="en-US" altLang="ja-JP" b="1" dirty="0">
                <a:solidFill>
                  <a:schemeClr val="accent1">
                    <a:lumMod val="75000"/>
                  </a:schemeClr>
                </a:solidFill>
              </a:rPr>
              <a:t>Collaboration in district administration</a:t>
            </a:r>
            <a:r>
              <a:rPr kumimoji="1" lang="ja-JP" altLang="en-US" b="1" dirty="0">
                <a:solidFill>
                  <a:schemeClr val="accent1">
                    <a:lumMod val="75000"/>
                  </a:schemeClr>
                </a:solidFill>
              </a:rPr>
              <a:t>　　</a:t>
            </a:r>
          </a:p>
          <a:p>
            <a:r>
              <a:rPr kumimoji="1" lang="en-US" altLang="ja-JP" dirty="0">
                <a:solidFill>
                  <a:schemeClr val="tx2"/>
                </a:solidFill>
              </a:rPr>
              <a:t>Coordination of the Awards and Scholarships Chair Team </a:t>
            </a:r>
          </a:p>
          <a:p>
            <a:r>
              <a:rPr kumimoji="1" lang="ja-JP" altLang="en-US" dirty="0">
                <a:solidFill>
                  <a:schemeClr val="tx2"/>
                </a:solidFill>
              </a:rPr>
              <a:t>（</a:t>
            </a:r>
            <a:r>
              <a:rPr kumimoji="1" lang="en-US" altLang="ja-JP" dirty="0">
                <a:solidFill>
                  <a:schemeClr val="tx2"/>
                </a:solidFill>
              </a:rPr>
              <a:t>Simultaneous dissemination of the Zonta Education Program</a:t>
            </a:r>
            <a:r>
              <a:rPr kumimoji="1" lang="ja-JP" altLang="en-US" dirty="0">
                <a:solidFill>
                  <a:schemeClr val="tx2"/>
                </a:solidFill>
              </a:rPr>
              <a:t>）</a:t>
            </a:r>
            <a:endParaRPr kumimoji="1" lang="en-US" altLang="ja-JP" dirty="0">
              <a:solidFill>
                <a:schemeClr val="tx2"/>
              </a:solidFill>
            </a:endParaRPr>
          </a:p>
          <a:p>
            <a:r>
              <a:rPr kumimoji="1" lang="en-US" altLang="ja-JP" dirty="0">
                <a:solidFill>
                  <a:schemeClr val="tx2"/>
                </a:solidFill>
              </a:rPr>
              <a:t>Collaboration </a:t>
            </a:r>
            <a:r>
              <a:rPr lang="en-US" altLang="ja-JP" dirty="0">
                <a:solidFill>
                  <a:schemeClr val="tx2"/>
                </a:solidFill>
              </a:rPr>
              <a:t>between the </a:t>
            </a:r>
            <a:r>
              <a:rPr kumimoji="1" lang="en-US" altLang="ja-JP" dirty="0">
                <a:solidFill>
                  <a:schemeClr val="tx2"/>
                </a:solidFill>
              </a:rPr>
              <a:t>Service and Advocacy Committee  </a:t>
            </a:r>
          </a:p>
          <a:p>
            <a:r>
              <a:rPr kumimoji="1" lang="ja-JP" altLang="en-US" dirty="0">
                <a:solidFill>
                  <a:schemeClr val="tx2"/>
                </a:solidFill>
              </a:rPr>
              <a:t>（</a:t>
            </a:r>
            <a:r>
              <a:rPr kumimoji="1" lang="en-US" altLang="ja-JP" dirty="0">
                <a:solidFill>
                  <a:schemeClr val="tx2"/>
                </a:solidFill>
              </a:rPr>
              <a:t>Review and update of District </a:t>
            </a:r>
            <a:r>
              <a:rPr lang="en-US" altLang="ja-JP" dirty="0">
                <a:solidFill>
                  <a:schemeClr val="tx2"/>
                </a:solidFill>
              </a:rPr>
              <a:t>S</a:t>
            </a:r>
            <a:r>
              <a:rPr kumimoji="1" lang="en-US" altLang="ja-JP" dirty="0">
                <a:solidFill>
                  <a:schemeClr val="tx2"/>
                </a:solidFill>
              </a:rPr>
              <a:t>tarfish </a:t>
            </a:r>
            <a:r>
              <a:rPr lang="en-US" altLang="ja-JP" dirty="0">
                <a:solidFill>
                  <a:schemeClr val="tx2"/>
                </a:solidFill>
              </a:rPr>
              <a:t>P</a:t>
            </a:r>
            <a:r>
              <a:rPr kumimoji="1" lang="en-US" altLang="ja-JP" dirty="0">
                <a:solidFill>
                  <a:schemeClr val="tx2"/>
                </a:solidFill>
              </a:rPr>
              <a:t>roject</a:t>
            </a:r>
            <a:r>
              <a:rPr lang="ja-JP" altLang="en-US" dirty="0">
                <a:solidFill>
                  <a:schemeClr val="tx2"/>
                </a:solidFill>
              </a:rPr>
              <a:t> </a:t>
            </a:r>
            <a:r>
              <a:rPr lang="en-US" altLang="ja-JP" dirty="0">
                <a:solidFill>
                  <a:schemeClr val="tx2"/>
                </a:solidFill>
              </a:rPr>
              <a:t>)</a:t>
            </a:r>
          </a:p>
          <a:p>
            <a:endParaRPr kumimoji="1" lang="en-US" altLang="ja-JP" dirty="0">
              <a:solidFill>
                <a:schemeClr val="tx2"/>
              </a:solidFill>
            </a:endParaRPr>
          </a:p>
          <a:p>
            <a:endParaRPr kumimoji="1" lang="en-US" altLang="ja-JP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kumimoji="1" lang="ja-JP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5BF4156-E3D0-3344-D9C1-978E34D0A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5901" y="4827157"/>
            <a:ext cx="1193792" cy="12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6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8FC6C5-4411-B60B-FC52-0886854C1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84422"/>
            <a:ext cx="9601200" cy="3850841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sz="4000" dirty="0"/>
              <a:t>Thank you for</a:t>
            </a:r>
            <a:r>
              <a:rPr lang="en-US" altLang="ja-JP" sz="4000" dirty="0"/>
              <a:t> </a:t>
            </a:r>
            <a:r>
              <a:rPr kumimoji="1" lang="en-US" altLang="ja-JP" sz="4000" dirty="0"/>
              <a:t>listening.</a:t>
            </a:r>
            <a:br>
              <a:rPr kumimoji="1" lang="en-US" altLang="ja-JP" sz="4000" dirty="0"/>
            </a:br>
            <a:br>
              <a:rPr kumimoji="1" lang="en-US" altLang="ja-JP" sz="4000" dirty="0"/>
            </a:br>
            <a:r>
              <a:rPr kumimoji="1" lang="en-US" altLang="ja-JP" sz="4000" dirty="0"/>
              <a:t>The next Speaker is </a:t>
            </a:r>
            <a:br>
              <a:rPr kumimoji="1" lang="en-US" altLang="ja-JP" sz="4000" dirty="0"/>
            </a:br>
            <a:r>
              <a:rPr kumimoji="1" lang="en-US" altLang="ja-JP" sz="4000" dirty="0"/>
              <a:t>Lieutenant Governor</a:t>
            </a:r>
            <a:r>
              <a:rPr lang="en-US" altLang="ja-JP" sz="4000" dirty="0"/>
              <a:t> </a:t>
            </a:r>
            <a:r>
              <a:rPr kumimoji="1" lang="en-US" altLang="ja-JP" sz="4000" dirty="0"/>
              <a:t>Wakiko.</a:t>
            </a:r>
            <a:br>
              <a:rPr kumimoji="1" lang="en-US" altLang="ja-JP" sz="4000" dirty="0"/>
            </a:br>
            <a:br>
              <a:rPr kumimoji="1" lang="en-US" altLang="ja-JP" sz="4000" dirty="0"/>
            </a:br>
            <a:r>
              <a:rPr lang="en-US" altLang="ja-JP" sz="4000" b="1" dirty="0">
                <a:effectLst/>
                <a:cs typeface="Times New Roman" panose="02020603050405020304" pitchFamily="18" charset="0"/>
              </a:rPr>
              <a:t>I now pass the baton to her.</a:t>
            </a:r>
            <a:br>
              <a:rPr lang="en-US" altLang="ja-JP" sz="4000" b="1" dirty="0">
                <a:effectLst/>
                <a:cs typeface="Times New Roman" panose="02020603050405020304" pitchFamily="18" charset="0"/>
              </a:rPr>
            </a:br>
            <a:endParaRPr kumimoji="1" lang="ja-JP" altLang="en-US" sz="40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6CF6C60-F46E-C220-47D8-1049C39BB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306" y="310823"/>
            <a:ext cx="1603387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ひし形グリッド 16 x 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534_TF03031015.potx" id="{925D1454-276A-41E5-BC80-1DB7D1488C87}" vid="{D8870C55-330C-4B67-B140-D42EB958FF23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9D2E89C43D397448AEB250699E4A93A" ma:contentTypeVersion="20" ma:contentTypeDescription="新しいドキュメントを作成します。" ma:contentTypeScope="" ma:versionID="e4432917c217bc316af234ecab1d79bb">
  <xsd:schema xmlns:xsd="http://www.w3.org/2001/XMLSchema" xmlns:xs="http://www.w3.org/2001/XMLSchema" xmlns:p="http://schemas.microsoft.com/office/2006/metadata/properties" xmlns:ns2="f3550e90-4819-46c0-91ad-0e08c728f6fe" xmlns:ns3="78186f32-bb56-499a-8241-03d2de0982d8" targetNamespace="http://schemas.microsoft.com/office/2006/metadata/properties" ma:root="true" ma:fieldsID="21f7163fbe6e7e7635b987118ad2088b" ns2:_="" ns3:_="">
    <xsd:import namespace="f3550e90-4819-46c0-91ad-0e08c728f6fe"/>
    <xsd:import namespace="78186f32-bb56-499a-8241-03d2de0982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50e90-4819-46c0-91ad-0e08c728f6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4" nillable="true" ma:displayName="承認の状態" ma:internalName="_x627f__x8a8d__x306e__x72b6__x614b_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画像タグ" ma:readOnly="false" ma:fieldId="{5cf76f15-5ced-4ddc-b409-7134ff3c332f}" ma:taxonomyMulti="true" ma:sspId="3321bb32-08fb-4944-882b-f4da825376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186f32-bb56-499a-8241-03d2de0982d8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9c354c0-6910-4b5d-a963-fb61377bc44f}" ma:internalName="TaxCatchAll" ma:showField="CatchAllData" ma:web="78186f32-bb56-499a-8241-03d2de0982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8186f32-bb56-499a-8241-03d2de0982d8" xsi:nil="true"/>
    <lcf76f155ced4ddcb4097134ff3c332f xmlns="f3550e90-4819-46c0-91ad-0e08c728f6fe">
      <Terms xmlns="http://schemas.microsoft.com/office/infopath/2007/PartnerControls"/>
    </lcf76f155ced4ddcb4097134ff3c332f>
    <_Flow_SignoffStatus xmlns="f3550e90-4819-46c0-91ad-0e08c728f6fe" xsi:nil="true"/>
  </documentManagement>
</p:properties>
</file>

<file path=customXml/itemProps1.xml><?xml version="1.0" encoding="utf-8"?>
<ds:datastoreItem xmlns:ds="http://schemas.openxmlformats.org/officeDocument/2006/customXml" ds:itemID="{1E67A14C-78C8-4FCA-8D48-66831058BD0C}"/>
</file>

<file path=customXml/itemProps2.xml><?xml version="1.0" encoding="utf-8"?>
<ds:datastoreItem xmlns:ds="http://schemas.openxmlformats.org/officeDocument/2006/customXml" ds:itemID="{660DA6A7-4CE2-4879-8159-F097E14C83A2}"/>
</file>

<file path=customXml/itemProps3.xml><?xml version="1.0" encoding="utf-8"?>
<ds:datastoreItem xmlns:ds="http://schemas.openxmlformats.org/officeDocument/2006/customXml" ds:itemID="{18A8EC3F-1AE1-4688-B21F-C1CA36B9F3D7}"/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554</Words>
  <Application>Microsoft Office PowerPoint</Application>
  <PresentationFormat>ワイド画面</PresentationFormat>
  <Paragraphs>68</Paragraphs>
  <Slides>9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Meiryo UI</vt:lpstr>
      <vt:lpstr>游ゴシック</vt:lpstr>
      <vt:lpstr>Arial</vt:lpstr>
      <vt:lpstr>Times New Roman</vt:lpstr>
      <vt:lpstr>ひし形グリッド 16 x 9</vt:lpstr>
      <vt:lpstr>District26　 Action Report</vt:lpstr>
      <vt:lpstr> Distribution Map of Clubs and Z &amp; GZ Clubs in District 26</vt:lpstr>
      <vt:lpstr>Challenges　Faced by women in D26(Japan)  Report by the Government of Japan (2024)</vt:lpstr>
      <vt:lpstr>Collaboration with the Japanese government and UN-Affiliated organizations  at the district level</vt:lpstr>
      <vt:lpstr>District 26 Domestic Service Report  2022-2024 </vt:lpstr>
      <vt:lpstr>Domestic Service Projects 2022-2024</vt:lpstr>
      <vt:lpstr>Natural Disasters in Districts 26 </vt:lpstr>
      <vt:lpstr>Join Hands, Unite Hearts, Pass the Baton of Zonta  to the Next Generation! D26 Slogan and District Operations for 2024-2026 (All members, clubs, and areas should embrace this slogan!) </vt:lpstr>
      <vt:lpstr>Thank you for listening.  The next Speaker is  Lieutenant Governor Wakiko.  I now pass the baton to her.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美智代 和田津</dc:creator>
  <cp:lastModifiedBy>三郎 浅野</cp:lastModifiedBy>
  <cp:revision>5</cp:revision>
  <dcterms:created xsi:type="dcterms:W3CDTF">2025-03-13T14:05:27Z</dcterms:created>
  <dcterms:modified xsi:type="dcterms:W3CDTF">2025-03-23T07:12:22Z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0x01010029D2E89C43D397448AEB250699E4A93A</vt:lpwstr>
  </property>
</Properties>
</file>